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1"/>
    <p:sldMasterId id="2147483702" r:id="rId2"/>
    <p:sldMasterId id="2147483660" r:id="rId3"/>
  </p:sldMasterIdLst>
  <p:notesMasterIdLst>
    <p:notesMasterId r:id="rId14"/>
  </p:notesMasterIdLst>
  <p:sldIdLst>
    <p:sldId id="257" r:id="rId4"/>
    <p:sldId id="259" r:id="rId5"/>
    <p:sldId id="260" r:id="rId6"/>
    <p:sldId id="258" r:id="rId7"/>
    <p:sldId id="262" r:id="rId8"/>
    <p:sldId id="263" r:id="rId9"/>
    <p:sldId id="261" r:id="rId10"/>
    <p:sldId id="264" r:id="rId11"/>
    <p:sldId id="265" r:id="rId12"/>
    <p:sldId id="266" r:id="rId13"/>
  </p:sldIdLst>
  <p:sldSz cx="12192000" cy="6858000"/>
  <p:notesSz cx="6858000" cy="9144000"/>
  <p:embeddedFontLst>
    <p:embeddedFont>
      <p:font typeface="Titillium Web" panose="00000500000000000000" pitchFamily="2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A4A3"/>
    <a:srgbClr val="1C98B9"/>
    <a:srgbClr val="80BD68"/>
    <a:srgbClr val="008ECA"/>
    <a:srgbClr val="CEAF12"/>
    <a:srgbClr val="B1C522"/>
    <a:srgbClr val="4BB187"/>
    <a:srgbClr val="9EC544"/>
    <a:srgbClr val="D99D0D"/>
    <a:srgbClr val="BFB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65625" autoAdjust="0"/>
  </p:normalViewPr>
  <p:slideViewPr>
    <p:cSldViewPr snapToGrid="0" showGuides="1">
      <p:cViewPr varScale="1">
        <p:scale>
          <a:sx n="86" d="100"/>
          <a:sy n="86" d="100"/>
        </p:scale>
        <p:origin x="144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1CE4C-DBC1-4D84-9F09-262BC1D81F16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AAE11-837B-45D2-B18D-75ECDA81C3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13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glossary.hs-augsburg.de/Model-view-controller_paradigma/View" TargetMode="External"/><Relationship Id="rId3" Type="http://schemas.openxmlformats.org/officeDocument/2006/relationships/hyperlink" Target="https://glossar.hs-augsburg.de/Model-View-Controller-Paradigma/Model" TargetMode="External"/><Relationship Id="rId7" Type="http://schemas.openxmlformats.org/officeDocument/2006/relationships/hyperlink" Target="https://glossar.hs-augsburg.de/Model-View-Controller-Paradigma/View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lossar.hs-augsburg.de/Observer-Pattern" TargetMode="External"/><Relationship Id="rId5" Type="http://schemas.openxmlformats.org/officeDocument/2006/relationships/hyperlink" Target="https://glossar.hs-augsburg.de/index.php?title=Anwendung&amp;action=edit&amp;redlink=1" TargetMode="External"/><Relationship Id="rId10" Type="http://schemas.openxmlformats.org/officeDocument/2006/relationships/hyperlink" Target="http://glossary.hs-augsburg.de/Model-view-controller_paradigma/Controller" TargetMode="External"/><Relationship Id="rId4" Type="http://schemas.openxmlformats.org/officeDocument/2006/relationships/hyperlink" Target="http://glossary.hs-augsburg.de/Model-view-controller_paradigma/Model" TargetMode="External"/><Relationship Id="rId9" Type="http://schemas.openxmlformats.org/officeDocument/2006/relationships/hyperlink" Target="https://glossar.hs-augsburg.de/Model-View-Controller-Paradigma/Controller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613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912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1.1 Model (Modell)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odel-View-Controller-Paradigma/Model"/>
              </a:rPr>
              <a:t>MVC-Modell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(engl.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glossarywiki:Model-view-controller paradigma/Model"/>
              </a:rPr>
              <a:t>MVC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glossarywiki:Model-view-controller paradigma/Model"/>
              </a:rPr>
              <a:t>model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einer </a:t>
            </a: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Anwendung (Seite nicht vorhanden)"/>
              </a:rPr>
              <a:t>Anwendung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dient zur Speicherung bestimmter Daten, d.h. zur Speicherung von Teilen des aktuellen Zustands der Anwendung.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 MVC-Modell kann weitere Aufgaben übernehmen: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-anderen Modulen Zugriff auf die Zustandsdaten gewähren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-andere Module über Änderungen informieren (meist mittels des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Observer-Pattern"/>
              </a:rPr>
              <a:t>Observer-Patterns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-Umsetzung der Komponentenlogik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-Kommunikation mit externen Datenquellen (zum Zweck der Datensynchronisation)</a:t>
            </a:r>
          </a:p>
          <a:p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 View (Darstellung, Präsentation)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odel-View-Controller-Paradigma/View"/>
              </a:rPr>
              <a:t>MVC-Views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(engl.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glossarywiki:Model-view-controller paradigma/View"/>
              </a:rPr>
              <a:t>MVC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glossarywiki:Model-view-controller paradigma/View"/>
              </a:rPr>
              <a:t>views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sind die grafischen, akustischen, haptischen und olfaktorischen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Schittstellen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einer </a:t>
            </a: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Anwendung (Seite nicht vorhanden)"/>
              </a:rPr>
              <a:t>Anwendung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Sie „visualisieren“ Daten, die in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odel-View-Controller-Paradigma/Model"/>
              </a:rPr>
              <a:t>Modellen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der Anwendung enthalten sind.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 MVC-View kann weitere Aufgaben übernehmen: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-bei Daten-Änderungen in den zugehörigen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odel-View-Controller-Paradigma/Model"/>
              </a:rPr>
              <a:t>Modellen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der Anwendung die View-Repräsentation dieser Daten automatisch anpassen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-Benutzeraktionen, die über grafische Eingabeelemente – wie Textfelder oder Buttons – erfolgen, an einen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Model-View-Controller-Paradigma/Controller"/>
              </a:rPr>
              <a:t>Controller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weiterleiten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-Visualisierung von Status- und Fehlermeldungen von Controllern</a:t>
            </a:r>
          </a:p>
          <a:p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1.3 Controller (Steuerung)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Model-View-Controller-Paradigma/Controller"/>
              </a:rPr>
              <a:t>MVC-Controller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(engl.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glossarywiki:Model-view-controller paradigma/Controller"/>
              </a:rPr>
              <a:t>MVC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glossarywiki:Model-view-controller paradigma/Controller"/>
              </a:rPr>
              <a:t>controllers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dienen zur Steuerung einer </a:t>
            </a: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Anwendung (Seite nicht vorhanden)"/>
              </a:rPr>
              <a:t>Anwendung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Dazu nimmt ein Controller Eingaben aus verschiedensten Quellen entgegen (z.B. Sensor-Daten oder Daten, die ein Benutzer über eine beliebige Benutzer-Schnittstelle wie eine Tastatur oder eine Maus eingibt) und leitet diese bereinigt und normalisiert an ein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odel-View-Controller-Paradigma/Model"/>
              </a:rPr>
              <a:t>Modell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weiter.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 MVC-Controller kann weitere Aufgaben übernehmen: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-Verarbeitung von Systemsignalen, wie z.B. einer Systemuhr (z.B. „Spielzeit ist abgelaufen“)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-Umsetzung der Komponentenlogik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-Kommunikation mit externen Datenquellen (zum Zweck der Datensynchronisation)</a:t>
            </a:r>
          </a:p>
          <a:p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097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is open source and cross</a:t>
            </a:r>
          </a:p>
          <a:p>
            <a:pPr marL="171450" indent="-171450">
              <a:buFontTx/>
              <a:buChar char="-"/>
            </a:pPr>
            <a:r>
              <a:rPr lang="en-US" dirty="0"/>
              <a:t> .NET Execution Environment (DNX) platform -&gt; replaced by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CLI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dotnet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“</a:t>
            </a:r>
            <a:r>
              <a:rPr lang="en-US" dirty="0" err="1"/>
              <a:t>dotnet</a:t>
            </a:r>
            <a:r>
              <a:rPr lang="en-US" dirty="0"/>
              <a:t> 4.6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and “</a:t>
            </a:r>
            <a:r>
              <a:rPr lang="en-US" dirty="0" err="1"/>
              <a:t>dotnet</a:t>
            </a:r>
            <a:r>
              <a:rPr lang="en-US" dirty="0"/>
              <a:t> core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in our application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 Core works on file system which allows faster development cycle. It detects the code changes (even outside visual studio), compiles into memory and loads the application.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 Core has inbuilt support for Dependency injection (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IServiceProvider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 Core uses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completly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new light-weight and modular HTTP request pipeline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5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5242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HTTPHandler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HTTPModules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also gone. Now they are replaced with Middleware.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web.config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global.asax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. </a:t>
            </a:r>
            <a:r>
              <a:rPr lang="de-DE" dirty="0" err="1"/>
              <a:t>web.config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replaced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appsettings.json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global.asax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Startup.cs</a:t>
            </a:r>
            <a:r>
              <a:rPr lang="de-DE" dirty="0"/>
              <a:t>. </a:t>
            </a:r>
            <a:r>
              <a:rPr lang="de-DE" dirty="0" err="1"/>
              <a:t>Startup.cs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entry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itself</a:t>
            </a:r>
            <a:r>
              <a:rPr lang="de-DE" dirty="0"/>
              <a:t>. Also </a:t>
            </a:r>
            <a:r>
              <a:rPr lang="de-DE" dirty="0" err="1"/>
              <a:t>read</a:t>
            </a:r>
            <a:r>
              <a:rPr lang="de-DE" dirty="0"/>
              <a:t> “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Main in ASP.NET Core </a:t>
            </a:r>
            <a:r>
              <a:rPr lang="de-DE" dirty="0" err="1"/>
              <a:t>startup.cs</a:t>
            </a:r>
            <a:r>
              <a:rPr lang="de-DE" dirty="0"/>
              <a:t>“.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787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is preferred over XML for configuration settings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Konfigurationssystem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cross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3403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wwwroot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directory in project is for static content like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images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038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getrennten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Controller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MVC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Razorengine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Markup Syntax welches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eingebundenen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Serverseitigen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C# Code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clientseitiges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HTML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dynamische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webseiten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dynamische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inhalte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generieren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059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385914" y="436184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1191388" y="436183"/>
            <a:ext cx="811441" cy="246221"/>
          </a:xfrm>
          <a:prstGeom prst="rect">
            <a:avLst/>
          </a:prstGeom>
          <a:solidFill>
            <a:srgbClr val="BFBC1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FRONTEND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079217" y="436183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2598355" y="436182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95178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809148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49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5307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872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bg>
      <p:bgPr>
        <a:solidFill>
          <a:srgbClr val="ED72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39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bg>
      <p:bgPr>
        <a:solidFill>
          <a:srgbClr val="E488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8624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bg>
      <p:bgPr>
        <a:solidFill>
          <a:srgbClr val="D99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14774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4">
    <p:bg>
      <p:bgPr>
        <a:solidFill>
          <a:srgbClr val="CEAF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221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5">
    <p:bg>
      <p:bgPr>
        <a:solidFill>
          <a:srgbClr val="BFB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66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6">
    <p:bg>
      <p:bgPr>
        <a:solidFill>
          <a:srgbClr val="B1C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713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7">
    <p:bg>
      <p:bgPr>
        <a:solidFill>
          <a:srgbClr val="9EC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08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(s) Bild/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15938" y="5620776"/>
            <a:ext cx="3356815" cy="370541"/>
          </a:xfrm>
          <a:prstGeom prst="rect">
            <a:avLst/>
          </a:prstGeom>
          <a:gradFill flip="none" rotWithShape="1">
            <a:gsLst>
              <a:gs pos="0">
                <a:srgbClr val="ED7D31"/>
              </a:gs>
              <a:gs pos="51000">
                <a:srgbClr val="EC7103"/>
              </a:gs>
              <a:gs pos="100000">
                <a:srgbClr val="ED7D31">
                  <a:alpha val="0"/>
                </a:srgb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Titillium Web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b="1" dirty="0">
                <a:latin typeface="Titillium Web" panose="00000500000000000000" pitchFamily="2" charset="0"/>
              </a:rPr>
              <a:t>So geht</a:t>
            </a:r>
            <a:r>
              <a:rPr lang="de-DE" sz="2000" b="1" baseline="0" dirty="0">
                <a:latin typeface="Titillium Web" panose="00000500000000000000" pitchFamily="2" charset="0"/>
              </a:rPr>
              <a:t> Software.</a:t>
            </a:r>
            <a:endParaRPr lang="en-US" sz="2000" b="1" dirty="0">
              <a:latin typeface="Titillium Web" panose="00000500000000000000" pitchFamily="2" charset="0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515938" y="486082"/>
            <a:ext cx="508473" cy="246221"/>
          </a:xfrm>
          <a:prstGeom prst="rect">
            <a:avLst/>
          </a:prstGeom>
          <a:solidFill>
            <a:srgbClr val="ED7205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AGILE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1072784" y="486082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1846035" y="486082"/>
            <a:ext cx="562975" cy="246221"/>
          </a:xfrm>
          <a:prstGeom prst="rect">
            <a:avLst/>
          </a:prstGeom>
          <a:solidFill>
            <a:srgbClr val="D99D0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CLOUD</a:t>
            </a:r>
          </a:p>
        </p:txBody>
      </p:sp>
      <p:sp>
        <p:nvSpPr>
          <p:cNvPr id="10" name="Rechteck 9"/>
          <p:cNvSpPr/>
          <p:nvPr userDrawn="1"/>
        </p:nvSpPr>
        <p:spPr>
          <a:xfrm>
            <a:off x="2457383" y="485626"/>
            <a:ext cx="835485" cy="246221"/>
          </a:xfrm>
          <a:prstGeom prst="rect">
            <a:avLst/>
          </a:prstGeom>
          <a:solidFill>
            <a:srgbClr val="CEAF12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EVOLUTION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3341241" y="485626"/>
            <a:ext cx="811441" cy="246221"/>
          </a:xfrm>
          <a:prstGeom prst="rect">
            <a:avLst/>
          </a:prstGeom>
          <a:solidFill>
            <a:srgbClr val="BFBC1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FRONTEND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4201055" y="486082"/>
            <a:ext cx="453970" cy="246221"/>
          </a:xfrm>
          <a:prstGeom prst="rect">
            <a:avLst/>
          </a:prstGeom>
          <a:solidFill>
            <a:srgbClr val="B1C522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JAVA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4703398" y="486082"/>
            <a:ext cx="595035" cy="246221"/>
          </a:xfrm>
          <a:prstGeom prst="rect">
            <a:avLst/>
          </a:prstGeom>
          <a:solidFill>
            <a:srgbClr val="9EC544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JAVAFX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5346806" y="485626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6566296" y="486082"/>
            <a:ext cx="407484" cy="246221"/>
          </a:xfrm>
          <a:prstGeom prst="rect">
            <a:avLst/>
          </a:prstGeom>
          <a:solidFill>
            <a:srgbClr val="1AA4A3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SAP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5837929" y="486082"/>
            <a:ext cx="679994" cy="246221"/>
          </a:xfrm>
          <a:prstGeom prst="rect">
            <a:avLst/>
          </a:prstGeom>
          <a:solidFill>
            <a:srgbClr val="4BB187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QA/TEST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7022153" y="485626"/>
            <a:ext cx="521297" cy="246221"/>
          </a:xfrm>
          <a:prstGeom prst="rect">
            <a:avLst/>
          </a:prstGeom>
          <a:solidFill>
            <a:srgbClr val="1C98B9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UI/UX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7590361" y="485626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581280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8">
    <p:bg>
      <p:bgPr>
        <a:solidFill>
          <a:srgbClr val="80B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346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9">
    <p:bg>
      <p:bgPr>
        <a:solidFill>
          <a:srgbClr val="4BB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793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0">
    <p:bg>
      <p:bgPr>
        <a:solidFill>
          <a:srgbClr val="1AA4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57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1">
    <p:bg>
      <p:bgPr>
        <a:solidFill>
          <a:srgbClr val="1C98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676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2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17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1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2179638"/>
            <a:ext cx="2791530" cy="17303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4054779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431364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52437" y="4805901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5103474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4812204"/>
            <a:ext cx="98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5076301"/>
            <a:ext cx="91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2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729769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2329972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262487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60675" y="2944136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3233471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2942201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3206298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  <p:sp>
        <p:nvSpPr>
          <p:cNvPr id="19" name="Textplatzhalt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5272379" y="5336061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0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5272335" y="5639204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260120" y="5950225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22" name="Textplatzhalter 24"/>
          <p:cNvSpPr>
            <a:spLocks noGrp="1"/>
          </p:cNvSpPr>
          <p:nvPr>
            <p:ph type="body" sz="quarter" idx="26" hasCustomPrompt="1"/>
          </p:nvPr>
        </p:nvSpPr>
        <p:spPr>
          <a:xfrm>
            <a:off x="6259565" y="6239560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5272423" y="5948290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5272379" y="6212387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7" name="Bildplatzhalter 3"/>
          <p:cNvSpPr>
            <a:spLocks noGrp="1"/>
          </p:cNvSpPr>
          <p:nvPr>
            <p:ph type="pic" sz="quarter" idx="27"/>
          </p:nvPr>
        </p:nvSpPr>
        <p:spPr>
          <a:xfrm>
            <a:off x="5345113" y="3725871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481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>
            <a:lvl1pPr marL="457200" indent="-457200">
              <a:buAutoNum type="arabicPeriod"/>
              <a:defRPr b="1" baseline="0">
                <a:solidFill>
                  <a:schemeClr val="accent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Thema 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…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425320" y="824062"/>
            <a:ext cx="29357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800" b="1" dirty="0">
                <a:solidFill>
                  <a:schemeClr val="accent1"/>
                </a:solidFill>
              </a:rPr>
              <a:t>Agenda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 anchor="ctr"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24406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F4ADB08-2CF0-4935-A947-065ED9B34F1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81963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39607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4286251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51593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49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4297363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15938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956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7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9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427450" y="449302"/>
            <a:ext cx="8914258" cy="38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 IN GROSSBUCHSTABEN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515938" y="1520825"/>
            <a:ext cx="11160124" cy="446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3" r:id="rId2"/>
    <p:sldLayoutId id="2147483704" r:id="rId3"/>
    <p:sldLayoutId id="2147483707" r:id="rId4"/>
    <p:sldLayoutId id="2147483705" r:id="rId5"/>
    <p:sldLayoutId id="2147483706" r:id="rId6"/>
    <p:sldLayoutId id="2147483708" r:id="rId7"/>
    <p:sldLayoutId id="214748371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0" orient="horz" pos="3770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27450" y="62068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5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all" baseline="0">
          <a:solidFill>
            <a:schemeClr val="bg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5914" y="3128645"/>
            <a:ext cx="10515600" cy="1827469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ASP.NET Core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210570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0" dirty="0"/>
              <a:t>Demo MVC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ASP.NET Core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D6A525A-69B3-4803-BC12-F2D3B30AC5F0}"/>
              </a:ext>
            </a:extLst>
          </p:cNvPr>
          <p:cNvSpPr/>
          <p:nvPr/>
        </p:nvSpPr>
        <p:spPr>
          <a:xfrm>
            <a:off x="9921667" y="5118931"/>
            <a:ext cx="1529697" cy="1392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8D9316-B9FC-47F4-81D3-D087335D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75" y="1396891"/>
            <a:ext cx="5124450" cy="4064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44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1D2693C-061D-477A-9F64-8985B89F38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BE5097-357D-4EFC-BAFE-FAD5EEF09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92F38F8-C2E4-42F9-BD48-A1E952F54BC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TODO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B28979-F7D2-46AF-ABBB-6276FBA1DC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Historisch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7669EEA-3758-4448-AC9E-7DB8581E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ASP.NET mit </a:t>
            </a:r>
            <a:r>
              <a:rPr lang="de-DE" dirty="0" err="1"/>
              <a:t>WEbforms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857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0" dirty="0"/>
              <a:t>Einführung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ASP.NET MVC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D6A525A-69B3-4803-BC12-F2D3B30AC5F0}"/>
              </a:ext>
            </a:extLst>
          </p:cNvPr>
          <p:cNvSpPr/>
          <p:nvPr/>
        </p:nvSpPr>
        <p:spPr>
          <a:xfrm>
            <a:off x="9921667" y="5118931"/>
            <a:ext cx="1529697" cy="1392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DEA0922-0656-413D-9039-AE631A060B5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Web-Framework</a:t>
            </a:r>
          </a:p>
          <a:p>
            <a:r>
              <a:rPr lang="de-DE" dirty="0"/>
              <a:t>Basiert auf Paradigmen von MVC</a:t>
            </a:r>
          </a:p>
          <a:p>
            <a:r>
              <a:rPr lang="de-DE" dirty="0"/>
              <a:t>Trennung der Schichten</a:t>
            </a:r>
          </a:p>
          <a:p>
            <a:r>
              <a:rPr lang="de-DE" dirty="0"/>
              <a:t>Stark an Konventionen geknüpft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884165-8084-4EA0-ABCF-ADF3D6A53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628" y="1624413"/>
            <a:ext cx="3228975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2355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0" dirty="0"/>
              <a:t>Einführung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MVC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D6A525A-69B3-4803-BC12-F2D3B30AC5F0}"/>
              </a:ext>
            </a:extLst>
          </p:cNvPr>
          <p:cNvSpPr/>
          <p:nvPr/>
        </p:nvSpPr>
        <p:spPr>
          <a:xfrm>
            <a:off x="9921667" y="5118931"/>
            <a:ext cx="1529697" cy="1392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E9242D5-B2C4-4218-8FAB-45C86218FC0C}"/>
              </a:ext>
            </a:extLst>
          </p:cNvPr>
          <p:cNvSpPr/>
          <p:nvPr/>
        </p:nvSpPr>
        <p:spPr>
          <a:xfrm>
            <a:off x="5051501" y="792287"/>
            <a:ext cx="2320103" cy="226883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/>
              <a:t>Model</a:t>
            </a:r>
            <a:endParaRPr lang="de-DE" b="1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C5B972-CD97-45FB-B85A-6C1825B04C7B}"/>
              </a:ext>
            </a:extLst>
          </p:cNvPr>
          <p:cNvSpPr/>
          <p:nvPr/>
        </p:nvSpPr>
        <p:spPr>
          <a:xfrm>
            <a:off x="8928788" y="4243063"/>
            <a:ext cx="2320103" cy="226883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/>
              <a:t>View</a:t>
            </a:r>
            <a:endParaRPr lang="de-DE" b="1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A9E071B-5AAF-4933-A0F7-5FEE281DA137}"/>
              </a:ext>
            </a:extLst>
          </p:cNvPr>
          <p:cNvSpPr/>
          <p:nvPr/>
        </p:nvSpPr>
        <p:spPr>
          <a:xfrm>
            <a:off x="5051501" y="4243064"/>
            <a:ext cx="2320103" cy="22688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Controller</a:t>
            </a:r>
            <a:endParaRPr lang="de-DE" b="1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A7B1A1A0-B0A4-40E6-AA13-3AC706935D0D}"/>
              </a:ext>
            </a:extLst>
          </p:cNvPr>
          <p:cNvSpPr/>
          <p:nvPr/>
        </p:nvSpPr>
        <p:spPr>
          <a:xfrm>
            <a:off x="7605132" y="5475249"/>
            <a:ext cx="1148575" cy="3401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2281BF34-9D69-41F0-9AAB-7DED028C819D}"/>
              </a:ext>
            </a:extLst>
          </p:cNvPr>
          <p:cNvSpPr/>
          <p:nvPr/>
        </p:nvSpPr>
        <p:spPr>
          <a:xfrm rot="13047585">
            <a:off x="7492135" y="3229698"/>
            <a:ext cx="2099126" cy="340164"/>
          </a:xfrm>
          <a:prstGeom prst="rightArrow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7A228AF-ACA8-4E21-A68C-4AD0DB2DF2F0}"/>
              </a:ext>
            </a:extLst>
          </p:cNvPr>
          <p:cNvSpPr/>
          <p:nvPr/>
        </p:nvSpPr>
        <p:spPr>
          <a:xfrm rot="16200000">
            <a:off x="5672228" y="3463730"/>
            <a:ext cx="1078649" cy="3401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Magnetplattenspeicher 11">
            <a:extLst>
              <a:ext uri="{FF2B5EF4-FFF2-40B4-BE49-F238E27FC236}">
                <a16:creationId xmlns:a16="http://schemas.microsoft.com/office/drawing/2014/main" id="{C509B778-204B-4DF4-B453-133B3EA26FC0}"/>
              </a:ext>
            </a:extLst>
          </p:cNvPr>
          <p:cNvSpPr/>
          <p:nvPr/>
        </p:nvSpPr>
        <p:spPr>
          <a:xfrm>
            <a:off x="2320942" y="996381"/>
            <a:ext cx="1412541" cy="1884556"/>
          </a:xfrm>
          <a:prstGeom prst="flowChartMagneticDisk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DB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90169A-76C6-4A20-A73D-41B01F259EC4}"/>
              </a:ext>
            </a:extLst>
          </p:cNvPr>
          <p:cNvSpPr/>
          <p:nvPr/>
        </p:nvSpPr>
        <p:spPr>
          <a:xfrm>
            <a:off x="2365448" y="4304278"/>
            <a:ext cx="1368035" cy="21463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Web-Server</a:t>
            </a:r>
          </a:p>
        </p:txBody>
      </p:sp>
      <p:pic>
        <p:nvPicPr>
          <p:cNvPr id="23" name="Grafik 22" descr="Benutzer">
            <a:extLst>
              <a:ext uri="{FF2B5EF4-FFF2-40B4-BE49-F238E27FC236}">
                <a16:creationId xmlns:a16="http://schemas.microsoft.com/office/drawing/2014/main" id="{B46D1884-CCD3-4707-8AA9-9ADC64060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316" y="5018049"/>
            <a:ext cx="914400" cy="914400"/>
          </a:xfrm>
          <a:prstGeom prst="rect">
            <a:avLst/>
          </a:prstGeom>
        </p:spPr>
      </p:pic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83E36EE2-EC6F-4D84-807C-D237FEFC95EF}"/>
              </a:ext>
            </a:extLst>
          </p:cNvPr>
          <p:cNvSpPr/>
          <p:nvPr/>
        </p:nvSpPr>
        <p:spPr>
          <a:xfrm rot="10800000">
            <a:off x="3818204" y="5526839"/>
            <a:ext cx="1148575" cy="3401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FB171282-7B29-405D-89C3-7B8F84B00195}"/>
              </a:ext>
            </a:extLst>
          </p:cNvPr>
          <p:cNvSpPr/>
          <p:nvPr/>
        </p:nvSpPr>
        <p:spPr>
          <a:xfrm>
            <a:off x="3869483" y="5158745"/>
            <a:ext cx="1148575" cy="3401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BE862C7D-02AB-42FE-88B7-CBF286A13944}"/>
              </a:ext>
            </a:extLst>
          </p:cNvPr>
          <p:cNvSpPr/>
          <p:nvPr/>
        </p:nvSpPr>
        <p:spPr>
          <a:xfrm rot="10800000">
            <a:off x="1123233" y="5481501"/>
            <a:ext cx="1148575" cy="3401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BA1EB6AB-6CE6-42DE-A96A-6043E4B60369}"/>
              </a:ext>
            </a:extLst>
          </p:cNvPr>
          <p:cNvSpPr/>
          <p:nvPr/>
        </p:nvSpPr>
        <p:spPr>
          <a:xfrm>
            <a:off x="1174512" y="5113407"/>
            <a:ext cx="1148575" cy="3401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DAA6ABF9-A68E-42C2-8FA9-F02E7E4B959B}"/>
              </a:ext>
            </a:extLst>
          </p:cNvPr>
          <p:cNvSpPr/>
          <p:nvPr/>
        </p:nvSpPr>
        <p:spPr>
          <a:xfrm rot="10800000">
            <a:off x="3782994" y="1838630"/>
            <a:ext cx="1148575" cy="3401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0924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0" dirty="0"/>
              <a:t>Was ist neu?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ASP.NET Core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D6A525A-69B3-4803-BC12-F2D3B30AC5F0}"/>
              </a:ext>
            </a:extLst>
          </p:cNvPr>
          <p:cNvSpPr/>
          <p:nvPr/>
        </p:nvSpPr>
        <p:spPr>
          <a:xfrm>
            <a:off x="9921667" y="5118931"/>
            <a:ext cx="1529697" cy="1392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8E60298-51C9-424F-8F7A-5F9008DA37E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95" y="1543460"/>
            <a:ext cx="8232879" cy="4464050"/>
          </a:xfrm>
        </p:spPr>
      </p:pic>
    </p:spTree>
    <p:extLst>
      <p:ext uri="{BB962C8B-B14F-4D97-AF65-F5344CB8AC3E}">
        <p14:creationId xmlns:p14="http://schemas.microsoft.com/office/powerpoint/2010/main" val="261418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0" dirty="0"/>
              <a:t>Pipeline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ASP.NET Core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AE45542-010C-4E08-9CBC-82CADBBB5CC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750" y="1761908"/>
            <a:ext cx="5714286" cy="3657143"/>
          </a:xfrm>
        </p:spPr>
      </p:pic>
    </p:spTree>
    <p:extLst>
      <p:ext uri="{BB962C8B-B14F-4D97-AF65-F5344CB8AC3E}">
        <p14:creationId xmlns:p14="http://schemas.microsoft.com/office/powerpoint/2010/main" val="80267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0" dirty="0"/>
              <a:t>Demo 1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ASP.NET Core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D6A525A-69B3-4803-BC12-F2D3B30AC5F0}"/>
              </a:ext>
            </a:extLst>
          </p:cNvPr>
          <p:cNvSpPr/>
          <p:nvPr/>
        </p:nvSpPr>
        <p:spPr>
          <a:xfrm>
            <a:off x="9921667" y="5118931"/>
            <a:ext cx="1529697" cy="1392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270BA65-FA47-4639-A8F2-56DEBCEB1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67" y="1583076"/>
            <a:ext cx="5343466" cy="3691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4025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0" dirty="0"/>
              <a:t>Demo </a:t>
            </a:r>
            <a:r>
              <a:rPr lang="de-DE" b="0" dirty="0" err="1"/>
              <a:t>Config</a:t>
            </a:r>
            <a:endParaRPr lang="de-DE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ASP.NET Core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D6A525A-69B3-4803-BC12-F2D3B30AC5F0}"/>
              </a:ext>
            </a:extLst>
          </p:cNvPr>
          <p:cNvSpPr/>
          <p:nvPr/>
        </p:nvSpPr>
        <p:spPr>
          <a:xfrm>
            <a:off x="9921667" y="5118931"/>
            <a:ext cx="1529697" cy="1392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3CBC366-4E3F-4051-B57A-1B44863BC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162" y="1715807"/>
            <a:ext cx="5423677" cy="3426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579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0" dirty="0"/>
              <a:t>Demo </a:t>
            </a:r>
            <a:r>
              <a:rPr lang="de-DE" b="0" dirty="0" err="1"/>
              <a:t>Static</a:t>
            </a:r>
            <a:endParaRPr lang="de-DE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ASP.NET Core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D6A525A-69B3-4803-BC12-F2D3B30AC5F0}"/>
              </a:ext>
            </a:extLst>
          </p:cNvPr>
          <p:cNvSpPr/>
          <p:nvPr/>
        </p:nvSpPr>
        <p:spPr>
          <a:xfrm>
            <a:off x="9921667" y="5118931"/>
            <a:ext cx="1529697" cy="1392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9679B72-8D73-4920-B542-FDC399C6E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831" y="1543013"/>
            <a:ext cx="5494338" cy="37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8175673"/>
      </p:ext>
    </p:extLst>
  </p:cSld>
  <p:clrMapOvr>
    <a:masterClrMapping/>
  </p:clrMapOvr>
</p:sld>
</file>

<file path=ppt/theme/theme1.xml><?xml version="1.0" encoding="utf-8"?>
<a:theme xmlns:a="http://schemas.openxmlformats.org/drawingml/2006/main" name="Titel- und Kontakt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16DA9B6C-5465-44E5-9AC9-64C6038904AC}"/>
    </a:ext>
  </a:extLst>
</a:theme>
</file>

<file path=ppt/theme/theme2.xml><?xml version="1.0" encoding="utf-8"?>
<a:theme xmlns:a="http://schemas.openxmlformats.org/drawingml/2006/main" name="Inhalts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FB4BE71A-8B11-4C4F-A23C-D506EA205CB3}"/>
    </a:ext>
  </a:extLst>
</a:theme>
</file>

<file path=ppt/theme/theme3.xml><?xml version="1.0" encoding="utf-8"?>
<a:theme xmlns:a="http://schemas.openxmlformats.org/drawingml/2006/main" name="Zwischen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A4614092-F46D-4E44-8B07-F60D30372ED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Saxsys_Folienmaster_26012017.pptx</Template>
  <TotalTime>0</TotalTime>
  <Words>219</Words>
  <Application>Microsoft Office PowerPoint</Application>
  <PresentationFormat>Breitbild</PresentationFormat>
  <Paragraphs>74</Paragraphs>
  <Slides>10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Titillium Web</vt:lpstr>
      <vt:lpstr>Arial</vt:lpstr>
      <vt:lpstr>Calibri</vt:lpstr>
      <vt:lpstr>Titel- und Kontaktfolien</vt:lpstr>
      <vt:lpstr>Inhaltsfolien</vt:lpstr>
      <vt:lpstr>Zwischenfolien</vt:lpstr>
      <vt:lpstr>ASP.NET Core Einführung</vt:lpstr>
      <vt:lpstr>ASP.NET mit WEbforms</vt:lpstr>
      <vt:lpstr>ASP.NET MVC</vt:lpstr>
      <vt:lpstr>MVC</vt:lpstr>
      <vt:lpstr>ASP.NET Core</vt:lpstr>
      <vt:lpstr>ASP.NET Core</vt:lpstr>
      <vt:lpstr>ASP.NET Core</vt:lpstr>
      <vt:lpstr>ASP.NET Core</vt:lpstr>
      <vt:lpstr>ASP.NET Core</vt:lpstr>
      <vt:lpstr>ASP.NET Core</vt:lpstr>
    </vt:vector>
  </TitlesOfParts>
  <Company>Saxonia Systems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 zur Verwendung des Folienmasters</dc:title>
  <dc:creator>Kohnert, Marcus</dc:creator>
  <cp:lastModifiedBy>Schmidt, Susann</cp:lastModifiedBy>
  <cp:revision>167</cp:revision>
  <dcterms:created xsi:type="dcterms:W3CDTF">2017-04-18T06:58:56Z</dcterms:created>
  <dcterms:modified xsi:type="dcterms:W3CDTF">2017-06-21T17:29:30Z</dcterms:modified>
</cp:coreProperties>
</file>